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3" r:id="rId4"/>
    <p:sldId id="301" r:id="rId5"/>
    <p:sldId id="304" r:id="rId6"/>
    <p:sldId id="305" r:id="rId7"/>
    <p:sldId id="306" r:id="rId8"/>
    <p:sldId id="30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5" r:id="rId29"/>
    <p:sldId id="278" r:id="rId30"/>
    <p:sldId id="277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2" r:id="rId42"/>
    <p:sldId id="289" r:id="rId43"/>
    <p:sldId id="290" r:id="rId44"/>
    <p:sldId id="291" r:id="rId45"/>
    <p:sldId id="293" r:id="rId46"/>
    <p:sldId id="294" r:id="rId47"/>
    <p:sldId id="295" r:id="rId48"/>
    <p:sldId id="296" r:id="rId49"/>
    <p:sldId id="297" r:id="rId50"/>
    <p:sldId id="298" r:id="rId51"/>
    <p:sldId id="300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20D317-58F1-4C02-A3A1-BFB43B9B1431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6C9BD5-8D35-4352-BD38-7E42AC651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674A-E53D-423A-B459-978CAE08258D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576F-D670-439F-9FB4-816678837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A736B-2EB6-4346-86DB-755A700DE99B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3A6C5-649C-46A7-8707-9BA441DA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800" b="1"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3600">
                <a:latin typeface="Browallia New" pitchFamily="34" charset="-34"/>
                <a:cs typeface="Browallia New" pitchFamily="34" charset="-34"/>
              </a:defRPr>
            </a:lvl1pPr>
            <a:lvl2pPr>
              <a:defRPr sz="3600">
                <a:latin typeface="Browallia New" pitchFamily="34" charset="-34"/>
                <a:cs typeface="Browallia New" pitchFamily="34" charset="-34"/>
              </a:defRPr>
            </a:lvl2pPr>
            <a:lvl3pPr>
              <a:defRPr sz="3600">
                <a:latin typeface="Browallia New" pitchFamily="34" charset="-34"/>
                <a:cs typeface="Browallia New" pitchFamily="34" charset="-34"/>
              </a:defRPr>
            </a:lvl3pPr>
            <a:lvl4pPr>
              <a:defRPr sz="3600">
                <a:latin typeface="Browallia New" pitchFamily="34" charset="-34"/>
                <a:cs typeface="Browallia New" pitchFamily="34" charset="-34"/>
              </a:defRPr>
            </a:lvl4pPr>
            <a:lvl5pPr>
              <a:defRPr sz="3600">
                <a:latin typeface="Browallia New" pitchFamily="34" charset="-34"/>
                <a:cs typeface="Browallia New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52C5-D638-4181-9180-40CC113D93A3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F49C-A9C2-4E36-82C3-0FFAE7BAD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9C8E-9A80-4925-A1FF-769689ABD158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16006E-E113-4235-9459-B6B40DC5E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0BEE6D-FF9A-463F-BCD6-0F2EDB4F8BFD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F692B9-3BCC-4F43-A6B9-D74D47817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7E7FCF-FD3B-40FC-9E65-C02F9F2674B9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B58532-55DA-4B20-BBAF-1AC971C2A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4AFFB-2E3C-49B8-9BFE-3512440C7005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58E8-3BBC-444F-A401-1E3ABF5A3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CFFB-147D-4114-AE16-8116FC05FA57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11F9EF-55DC-4B7F-A0B7-571554AD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8B7B-F5C1-4D74-84AD-0E1BB21C134A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3D4B-364C-4588-A542-4E5C5B0E3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529CAB-6224-4F0B-9D70-23D589C86405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F5355DF-9B3C-497D-B91B-CBDAD2E47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9EC2FA-50B5-4737-9A1F-6F7129C37FA5}" type="datetimeFigureOut">
              <a:rPr lang="en-US"/>
              <a:pPr>
                <a:defRPr/>
              </a:pPr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2E52E-5053-44BC-90AE-2AEDEBD5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16" r:id="rId6"/>
    <p:sldLayoutId id="2147483723" r:id="rId7"/>
    <p:sldLayoutId id="2147483717" r:id="rId8"/>
    <p:sldLayoutId id="2147483724" r:id="rId9"/>
    <p:sldLayoutId id="2147483718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/>
              <a:t>พาณิชย์อิเล็กทรอนิกส์</a:t>
            </a:r>
            <a:endParaRPr lang="en-US" sz="6600" b="1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9221" name="Picture 5" descr="http://pingax.com/wp-content/uploads/2014/03/E-Commer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57200"/>
            <a:ext cx="3656695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การแลกเปลี่ยนข้อมูลอิเล็กทรอนิกส์ (</a:t>
            </a:r>
            <a:r>
              <a:rPr lang="en-US" smtClean="0"/>
              <a:t>EDI)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08200"/>
            <a:ext cx="72517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วิวัฒนาการของพาณิชย์อิเล็กทรอนิกส์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dirty="0" smtClean="0"/>
              <a:t>ยุคพาณิชย์อิเล็กทรอนิกส์</a:t>
            </a:r>
          </a:p>
          <a:p>
            <a:pPr lvl="1" algn="thaiDist" eaLnBrk="1" hangingPunct="1"/>
            <a:r>
              <a:rPr lang="th-TH" dirty="0" smtClean="0"/>
              <a:t>ยุคของอินเทอร์เน็ตที่แผ่ขยายอย่างรวดเร็ว</a:t>
            </a:r>
          </a:p>
          <a:p>
            <a:pPr lvl="1" algn="thaiDist" eaLnBrk="1" hangingPunct="1"/>
            <a:r>
              <a:rPr lang="th-TH" dirty="0" smtClean="0"/>
              <a:t>เข้าถึงการซื้อขายในระดับของผู้บริโภคทั่วๆ ไป</a:t>
            </a:r>
          </a:p>
          <a:p>
            <a:pPr lvl="1" algn="thaiDist" eaLnBrk="1" hangingPunct="1"/>
            <a:r>
              <a:rPr lang="th-TH" dirty="0" smtClean="0"/>
              <a:t>มีคอมพิวเตอร์และต่อกับอินเทอร์เน็ต ก็สามารถเข้าไปมีส่วนร่วมได้</a:t>
            </a:r>
          </a:p>
          <a:p>
            <a:pPr lvl="1" algn="thaiDist" eaLnBrk="1" hangingPunct="1"/>
            <a:r>
              <a:rPr lang="th-TH" dirty="0" smtClean="0"/>
              <a:t>มีโปรแกรมรองรับที่ดีมากยิ่งขึ้น</a:t>
            </a:r>
            <a:r>
              <a:rPr lang="en-US" dirty="0" smtClean="0"/>
              <a:t> </a:t>
            </a:r>
            <a:r>
              <a:rPr lang="th-TH" dirty="0" smtClean="0"/>
              <a:t>เช่น </a:t>
            </a:r>
            <a:r>
              <a:rPr lang="en-US" dirty="0" smtClean="0"/>
              <a:t>browser</a:t>
            </a:r>
          </a:p>
          <a:p>
            <a:pPr lvl="1" algn="thaiDist" eaLnBrk="1" hangingPunct="1"/>
            <a:r>
              <a:rPr lang="th-TH" dirty="0" smtClean="0"/>
              <a:t>ค่าใช้จ่ายในการดำเนินงานมีต้นทุนที่ถูกลง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วิวัฒนาการของพาณิชย์อิเล็กทรอนิกส์ (ต่อ)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algn="thaiDi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h-TH" dirty="0" smtClean="0"/>
              <a:t>ยุคการแลกเปลี่ยนข้อมูลอิเล็กทรอนิกส์ (</a:t>
            </a:r>
            <a:r>
              <a:rPr lang="en-US" dirty="0" smtClean="0"/>
              <a:t>EDI)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แนวคิดที่จะให้คอมพิวเตอร์ของคู่ค้าทั้งสองฝ่ายแลกเปลี่ยนเอกสารกันทางอิเล็กทรอนิกส์ได้โดยตรง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นิยมใช้น้อยเพราะมีค่าใช้จ่ายในการวางระบบและดำเนินงานสูง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ใช้เฉพาะในวงการอุตสาหกรรมหรือการค้าเฉพาะทางที่มีผู้เกี่ยวข้องเพียงไม่กี่ฝ่ายเท่านั้น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ความรู้เบื้องต้นเกี่ยวกับคอมพิวเตอร์และเทคโนโลยีสารสนเทศ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โปรแกรมสำหรับดูข้อมูลผ่านอินเทอร์เน็ต</a:t>
            </a:r>
            <a:endParaRPr lang="en-US" smtClean="0"/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635476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 b="3938"/>
          <a:stretch>
            <a:fillRect/>
          </a:stretch>
        </p:blipFill>
        <p:spPr bwMode="auto">
          <a:xfrm>
            <a:off x="3733800" y="3733800"/>
            <a:ext cx="508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รูปแบบของพาณิชย์อิเล็กทรอนิกส์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dirty="0" smtClean="0"/>
              <a:t>แบ่งตามความสัมพันธ์ทางการตลาด (</a:t>
            </a:r>
            <a:r>
              <a:rPr lang="en-US" dirty="0" smtClean="0"/>
              <a:t>market relationships) </a:t>
            </a:r>
            <a:r>
              <a:rPr lang="th-TH" dirty="0" smtClean="0"/>
              <a:t>ระหว่างผู้ซื้อและผู้ขายได้ 3 รูปแบบ</a:t>
            </a:r>
          </a:p>
          <a:p>
            <a:pPr lvl="1" algn="thaiDist" eaLnBrk="1" hangingPunct="1"/>
            <a:r>
              <a:rPr lang="th-TH" dirty="0" smtClean="0"/>
              <a:t>แบบธุรกิจกับธุรกิจ (</a:t>
            </a:r>
            <a:r>
              <a:rPr lang="en-US" dirty="0" smtClean="0"/>
              <a:t>B2B : Business-to-Business)</a:t>
            </a:r>
          </a:p>
          <a:p>
            <a:pPr lvl="1" algn="thaiDist" eaLnBrk="1" hangingPunct="1"/>
            <a:r>
              <a:rPr lang="th-TH" dirty="0" smtClean="0"/>
              <a:t>แบบผู้บริโภคกับผู้บริโภค (</a:t>
            </a:r>
            <a:r>
              <a:rPr lang="en-US" dirty="0" smtClean="0"/>
              <a:t>C2C : Consumer-to-Consumer)</a:t>
            </a:r>
          </a:p>
          <a:p>
            <a:pPr lvl="1" algn="thaiDist" eaLnBrk="1" hangingPunct="1"/>
            <a:r>
              <a:rPr lang="th-TH" dirty="0" smtClean="0"/>
              <a:t>แบบธุรกิจกับผู้บริโภค (</a:t>
            </a:r>
            <a:r>
              <a:rPr lang="en-US" dirty="0" smtClean="0"/>
              <a:t>B2C : Business-to-Consumer)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แบบธุรกิจกับธุรกิจ (</a:t>
            </a:r>
            <a:r>
              <a:rPr lang="en-US" dirty="0" smtClean="0"/>
              <a:t>B2B : Business-to-Business)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dirty="0" smtClean="0"/>
              <a:t>การทำธุรกรรมพาณิชย์อิเล็กทรอนิกส์ระหว่างผู้ดำเนินธุรกิจด้วยกันเอง</a:t>
            </a:r>
          </a:p>
          <a:p>
            <a:pPr algn="thaiDist" eaLnBrk="1" hangingPunct="1"/>
            <a:r>
              <a:rPr lang="th-TH" dirty="0" smtClean="0"/>
              <a:t>การซื้อขายจะเป็นปริมาณมากและมีราคาสูงพอสมควร</a:t>
            </a:r>
          </a:p>
          <a:p>
            <a:pPr algn="thaiDist" eaLnBrk="1" hangingPunct="1"/>
            <a:r>
              <a:rPr lang="th-TH" dirty="0" smtClean="0"/>
              <a:t>มักพบในตลาดกลางที่เรียกว่า </a:t>
            </a:r>
            <a:r>
              <a:rPr lang="en-US" dirty="0" smtClean="0"/>
              <a:t>E-marketplace</a:t>
            </a:r>
          </a:p>
          <a:p>
            <a:pPr eaLnBrk="1" hangingPunct="1"/>
            <a:r>
              <a:rPr lang="th-TH" dirty="0" smtClean="0"/>
              <a:t>ตัวอย่างเช่น </a:t>
            </a:r>
            <a:r>
              <a:rPr lang="en-US" dirty="0" err="1" smtClean="0"/>
              <a:t>pantavanij</a:t>
            </a:r>
            <a:r>
              <a:rPr lang="en-US" dirty="0" smtClean="0"/>
              <a:t>, </a:t>
            </a:r>
            <a:r>
              <a:rPr lang="en-US" dirty="0" err="1" smtClean="0"/>
              <a:t>tradepointthailand</a:t>
            </a:r>
            <a:r>
              <a:rPr lang="en-US" dirty="0" smtClean="0"/>
              <a:t>, </a:t>
            </a:r>
            <a:r>
              <a:rPr lang="en-US" dirty="0" err="1" smtClean="0"/>
              <a:t>worldbidthailand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แบบธุรกิจกับธุรกิจ (ต่อ)</a:t>
            </a:r>
            <a:endParaRPr lang="en-US" smtClean="0"/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74553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แบบผู้บริโภคกับผู้บริโภค (</a:t>
            </a:r>
            <a:r>
              <a:rPr lang="en-US" dirty="0" smtClean="0"/>
              <a:t>C2C : Consumer-to-Consumer)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dirty="0" smtClean="0"/>
              <a:t>กิจกรรมซื้อขายสินค้าหรือบริการเกิดขึ้นระหว่างผู้บริโภคคนสุดท้าย</a:t>
            </a:r>
          </a:p>
          <a:p>
            <a:pPr algn="thaiDist" eaLnBrk="1" hangingPunct="1"/>
            <a:r>
              <a:rPr lang="th-TH" dirty="0" smtClean="0"/>
              <a:t>ผู้ซื้อและผู้ขายจะติดต่อแลกเปลี่ยนรายการซื้อขายด้วยตนเอง</a:t>
            </a:r>
          </a:p>
          <a:p>
            <a:pPr algn="thaiDist" eaLnBrk="1" hangingPunct="1"/>
            <a:r>
              <a:rPr lang="th-TH" dirty="0" smtClean="0"/>
              <a:t>มักพบเห็นในสินค้าประเภทมือสอง หรือสินค้าประมูล</a:t>
            </a:r>
          </a:p>
          <a:p>
            <a:pPr algn="thaiDist" eaLnBrk="1" hangingPunct="1"/>
            <a:r>
              <a:rPr lang="th-TH" dirty="0" smtClean="0"/>
              <a:t>ตัวอย่างของธุรกิจประเภทนี้ เช่น </a:t>
            </a:r>
            <a:r>
              <a:rPr lang="en-US" dirty="0" err="1" smtClean="0"/>
              <a:t>ebay</a:t>
            </a:r>
            <a:r>
              <a:rPr lang="en-US" dirty="0" smtClean="0"/>
              <a:t>, </a:t>
            </a:r>
            <a:r>
              <a:rPr lang="en-US" dirty="0" err="1" smtClean="0"/>
              <a:t>pramool</a:t>
            </a:r>
            <a:r>
              <a:rPr lang="en-US" dirty="0" smtClean="0"/>
              <a:t>, </a:t>
            </a:r>
            <a:r>
              <a:rPr lang="en-US" dirty="0" err="1" smtClean="0"/>
              <a:t>hunsaplaza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แบบผู้บริโภคกับผู้บริโภค (ต่อ)</a:t>
            </a:r>
            <a:endParaRPr lang="en-US" smtClean="0"/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73238"/>
            <a:ext cx="893286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แบบธุรกิจกับผู้บริโภค (</a:t>
            </a:r>
            <a:r>
              <a:rPr lang="en-US" dirty="0" smtClean="0"/>
              <a:t>B2C : Business-to-Consumer)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dirty="0" smtClean="0"/>
              <a:t>รูปแบบของพาณิชย์อิเล็กทรอนิกส์ที่พบเห็นมากที่สุด</a:t>
            </a:r>
          </a:p>
          <a:p>
            <a:pPr algn="thaiDist" eaLnBrk="1" hangingPunct="1"/>
            <a:r>
              <a:rPr lang="th-TH" dirty="0" smtClean="0"/>
              <a:t>ผู้ประกอบการใช้เป็นช่องทางจำหน่ายสินค้าให้กับผู้บริโภคจำนวนมากเพื่อให้เข้าถึงได้โดยตรง</a:t>
            </a:r>
          </a:p>
          <a:p>
            <a:pPr algn="thaiDist" eaLnBrk="1" hangingPunct="1"/>
            <a:r>
              <a:rPr lang="th-TH" dirty="0" smtClean="0"/>
              <a:t>ร้านค้าหรือบริษัทจะเปิดเว็บไซท์ที่มีรูปแบบเป็นร้านค้าเสมือนจริง</a:t>
            </a:r>
            <a:r>
              <a:rPr lang="en-US" dirty="0" smtClean="0"/>
              <a:t> </a:t>
            </a:r>
            <a:r>
              <a:rPr lang="th-TH" dirty="0" smtClean="0"/>
              <a:t>(</a:t>
            </a:r>
            <a:r>
              <a:rPr lang="en-US" dirty="0" smtClean="0"/>
              <a:t>Virtual store-front)</a:t>
            </a:r>
          </a:p>
          <a:p>
            <a:pPr algn="thaiDist" eaLnBrk="1" hangingPunct="1"/>
            <a:r>
              <a:rPr lang="th-TH" dirty="0" smtClean="0"/>
              <a:t>ตัวอย่างเช่น </a:t>
            </a:r>
            <a:r>
              <a:rPr lang="en-US" dirty="0" err="1" smtClean="0"/>
              <a:t>thaigem</a:t>
            </a:r>
            <a:r>
              <a:rPr lang="en-US" dirty="0" smtClean="0"/>
              <a:t>, </a:t>
            </a:r>
            <a:r>
              <a:rPr lang="en-US" dirty="0" err="1" smtClean="0"/>
              <a:t>amazon</a:t>
            </a:r>
            <a:r>
              <a:rPr lang="en-US" dirty="0" smtClean="0"/>
              <a:t>, </a:t>
            </a:r>
            <a:r>
              <a:rPr lang="en-US" dirty="0" err="1" smtClean="0"/>
              <a:t>misslily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เนื้อหา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th-TH" dirty="0" smtClean="0"/>
              <a:t>พาณิชย์อิเล็กทรอนิกส์</a:t>
            </a:r>
          </a:p>
          <a:p>
            <a:pPr eaLnBrk="1" hangingPunct="1"/>
            <a:r>
              <a:rPr lang="th-TH" dirty="0" smtClean="0"/>
              <a:t>รูปบบของพาณิชย์อิเล็กทรอนิกส์</a:t>
            </a:r>
          </a:p>
          <a:p>
            <a:pPr eaLnBrk="1" hangingPunct="1"/>
            <a:r>
              <a:rPr lang="th-TH" dirty="0" smtClean="0"/>
              <a:t>ขั้นตอนการค้าแบบพาณิชย์อิเล็กทรอนิกส์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แบบธุรกิจกับผู้บริโภค (ต่อ)</a:t>
            </a:r>
            <a:endParaRPr lang="en-US" smtClean="0"/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834438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รัฐบาลอิเล็กทรอนิกส์ ( </a:t>
            </a:r>
            <a:r>
              <a:rPr lang="en-US" smtClean="0"/>
              <a:t>E-Government)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dirty="0" smtClean="0"/>
              <a:t>บริการของภาครัฐที่นำเสนอข้อมูลให้กับประชาชนรวมถึง</a:t>
            </a:r>
          </a:p>
          <a:p>
            <a:pPr algn="thaiDist" eaLnBrk="1" hangingPunct="1"/>
            <a:r>
              <a:rPr lang="th-TH" dirty="0" smtClean="0"/>
              <a:t>การแสวงหารายได้บางประเภทผ่านช่องทางอิเล็กทรอนิกส์</a:t>
            </a:r>
          </a:p>
          <a:p>
            <a:pPr algn="thaiDist" eaLnBrk="1" hangingPunct="1"/>
            <a:r>
              <a:rPr lang="th-TH" dirty="0" smtClean="0"/>
              <a:t>ใช้เป็นแหล่งข้อมูลกลางสำหรับการแลกเปลี่ยนข้อมูลระหว่างหน่วยงานของรัฐ</a:t>
            </a:r>
          </a:p>
          <a:p>
            <a:pPr algn="thaiDist" eaLnBrk="1" hangingPunct="1"/>
            <a:r>
              <a:rPr lang="th-TH" dirty="0" smtClean="0"/>
              <a:t>ตัวอย่าง เช่น บริการการเสียภาษีผ่านอินเทอร์เน็ต บริการข้อมูลของกรมการปกครอง เป็นต้น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ประตูสู่การบริการภาครัฐหรือ </a:t>
            </a:r>
            <a:r>
              <a:rPr lang="en-US" dirty="0" smtClean="0"/>
              <a:t>TGW (</a:t>
            </a:r>
            <a:r>
              <a:rPr lang="en-US" dirty="0" err="1" smtClean="0"/>
              <a:t>thailand</a:t>
            </a:r>
            <a:r>
              <a:rPr lang="en-US" dirty="0" smtClean="0"/>
              <a:t> gateway)</a:t>
            </a:r>
            <a:endParaRPr lang="en-US" dirty="0"/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23093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ขั้นตอนการค้าแบบพาณิชย์อิเล็กทรอนิกส์</a:t>
            </a:r>
            <a:endParaRPr lang="en-US" smtClean="0"/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7640637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8-Point Star 4"/>
          <p:cNvSpPr/>
          <p:nvPr/>
        </p:nvSpPr>
        <p:spPr>
          <a:xfrm>
            <a:off x="1981200" y="1295400"/>
            <a:ext cx="1143000" cy="762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1</a:t>
            </a:r>
          </a:p>
        </p:txBody>
      </p:sp>
      <p:sp>
        <p:nvSpPr>
          <p:cNvPr id="6" name="8-Point Star 5"/>
          <p:cNvSpPr/>
          <p:nvPr/>
        </p:nvSpPr>
        <p:spPr>
          <a:xfrm>
            <a:off x="4800600" y="1066800"/>
            <a:ext cx="1143000" cy="762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2</a:t>
            </a:r>
          </a:p>
        </p:txBody>
      </p:sp>
      <p:sp>
        <p:nvSpPr>
          <p:cNvPr id="7" name="8-Point Star 6"/>
          <p:cNvSpPr/>
          <p:nvPr/>
        </p:nvSpPr>
        <p:spPr>
          <a:xfrm>
            <a:off x="7162800" y="2209800"/>
            <a:ext cx="1143000" cy="762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3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5029200" y="4191000"/>
            <a:ext cx="1143000" cy="762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4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228600" y="3733800"/>
            <a:ext cx="1143000" cy="762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1 : การออกแบบและจัดทำเว็บไซต์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th-TH" dirty="0" smtClean="0"/>
              <a:t>ออกแบบด้วยรูปลักษณ์ที่สวยงาม น่าสนใจ</a:t>
            </a:r>
          </a:p>
          <a:p>
            <a:pPr eaLnBrk="1" hangingPunct="1"/>
            <a:r>
              <a:rPr lang="th-TH" dirty="0" smtClean="0"/>
              <a:t>มีรูปภาพประกอบและสีสันที่ดึงดูดใจและอยากเข้ามาเยี่ยมชม</a:t>
            </a:r>
          </a:p>
          <a:p>
            <a:pPr eaLnBrk="1" hangingPunct="1"/>
            <a:r>
              <a:rPr lang="th-TH" dirty="0" smtClean="0"/>
              <a:t>การใส่ข้อมูลหรือเนื้อหาที่เป็นเชิงมัลติมีเดีย (ไม่มากเกินไป)</a:t>
            </a:r>
          </a:p>
          <a:p>
            <a:pPr eaLnBrk="1" hangingPunct="1"/>
            <a:r>
              <a:rPr lang="th-TH" dirty="0" smtClean="0"/>
              <a:t>ออกแบบให้เข้ากับผลิตภัณฑ์หรือบริการที่มี</a:t>
            </a:r>
          </a:p>
          <a:p>
            <a:pPr eaLnBrk="1" hangingPunct="1"/>
            <a:r>
              <a:rPr lang="th-TH" dirty="0" smtClean="0"/>
              <a:t>ฯลฯ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1 : การออกแบบและจัดทำเว็บไซต์ (ต่อ)</a:t>
            </a:r>
            <a:endParaRPr lang="en-US" dirty="0"/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24000"/>
            <a:ext cx="7685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752600" y="6172200"/>
            <a:ext cx="533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เว็บไซต์บริการเรียนดำน้ำ</a:t>
            </a:r>
            <a:endParaRPr lang="en-US" sz="3200" b="1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1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1 : การออกแบบและจัดทำเว็บไซต์ (ต่อ)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42900" indent="-342900" algn="thaiDist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th-TH" dirty="0" smtClean="0"/>
              <a:t>ออกแบบขั้นตอนวิธีใช้ที่ง่ายและสะดวก</a:t>
            </a:r>
          </a:p>
          <a:p>
            <a:pPr marL="342900" indent="-342900" algn="thaiDist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th-TH" dirty="0" smtClean="0"/>
              <a:t>“วิธีใช้งาน” หรือ “ขั้นตอน” ที่ดี ทำให้ลูกค้าไม่สับสน</a:t>
            </a:r>
          </a:p>
          <a:p>
            <a:pPr marL="342900" indent="-342900" algn="thaiDist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th-TH" dirty="0" smtClean="0"/>
              <a:t>มีการจัดวางส่วนของรูปแบบ navigation</a:t>
            </a:r>
          </a:p>
          <a:p>
            <a:pPr marL="342900" indent="-342900" algn="thaiDist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th-TH" dirty="0" smtClean="0"/>
              <a:t>สร้างระบบที่เรียกว่าแผนผังไซต์ (site map) เพื่อให้ทราบเนื้อหาโดยรวม</a:t>
            </a:r>
          </a:p>
          <a:p>
            <a:pPr marL="342900" indent="-342900" algn="thaiDist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th-TH" dirty="0" smtClean="0"/>
              <a:t>แบ่งหมวดหมู่ของเนื้อหาหรือข้อมูลสินค้าภายในเว็บไซต์อย่างชัดเจน</a:t>
            </a:r>
          </a:p>
          <a:p>
            <a:pPr marL="342900" indent="-342900" algn="thaiDist"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th-TH" dirty="0" smtClean="0"/>
              <a:t> ฯลฯ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1 : การออกแบบและจัดทำเว็บไซต์ (ต่อ)</a:t>
            </a:r>
            <a:endParaRPr lang="en-US" dirty="0"/>
          </a:p>
        </p:txBody>
      </p:sp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84313"/>
            <a:ext cx="760253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905000" y="6172200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การแบ่งหมวดหมู่สินค้าเพื่อง่ายต่อการเข้าถึง</a:t>
            </a:r>
            <a:endParaRPr lang="en-US" sz="3200" b="1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1 : การออกแบบและจัดทำเว็บไซต์ (ต่อ)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dirty="0" smtClean="0"/>
              <a:t>ออกแบบเว็บให้ทันสมัยและเป็นปัจจุบัน</a:t>
            </a:r>
          </a:p>
          <a:p>
            <a:pPr algn="thaiDist" eaLnBrk="1" hangingPunct="1"/>
            <a:r>
              <a:rPr lang="th-TH" dirty="0" smtClean="0"/>
              <a:t>มีการเปลี่ยนแปลงให้มีอะไรใหม่ๆอยู่เสมอ</a:t>
            </a:r>
          </a:p>
          <a:p>
            <a:pPr algn="thaiDist" eaLnBrk="1" hangingPunct="1"/>
            <a:r>
              <a:rPr lang="th-TH" dirty="0" smtClean="0"/>
              <a:t>ทำให้น่าสนใจและเป็นปัจจุบันที่สุด</a:t>
            </a:r>
          </a:p>
          <a:p>
            <a:pPr algn="thaiDist" eaLnBrk="1" hangingPunct="1"/>
            <a:r>
              <a:rPr lang="th-TH" dirty="0" smtClean="0"/>
              <a:t>อาจมีการบอกกล่าวว่ามีอะไรใหม่บ้างในเว็บไซต์</a:t>
            </a:r>
          </a:p>
          <a:p>
            <a:pPr algn="thaiDist" eaLnBrk="1" hangingPunct="1"/>
            <a:r>
              <a:rPr lang="th-TH" dirty="0" smtClean="0"/>
              <a:t>ฯลฯ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1 : การออกแบบและจัดทำเว็บไซต์ (ต่อ)</a:t>
            </a:r>
            <a:endParaRPr lang="en-US" dirty="0"/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60513"/>
            <a:ext cx="619125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971800" y="60198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โปรโมชั่นใหม่ในเว็บไซต์</a:t>
            </a:r>
            <a:endParaRPr lang="en-US" sz="3200" b="1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7158" y="3571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E-Commerce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2143140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/>
              <a:t>คือการดำเนินธุรกรรมทางการค้าผ่านสื่ออิเล็กทรอนิกส์ ที่เกี่ยวข้องกับกระบวนการซื้อสินค้า ขายสินค้า จัดส่งสินค้า การแลกเปลี่ยนสินค้า</a:t>
            </a:r>
            <a:r>
              <a:rPr lang="en-US" dirty="0" smtClean="0"/>
              <a:t>/</a:t>
            </a:r>
            <a:r>
              <a:rPr lang="th-TH" dirty="0" smtClean="0"/>
              <a:t>บริการ หรือสารสนเทศผ่านอินเตอร์เน็ต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1 : การออกแบบและจัดทำเว็บไซต์ (ต่อ)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478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algn="thaiDist" eaLnBrk="1" hangingPunct="1"/>
            <a:r>
              <a:rPr lang="th-TH" sz="3200" dirty="0" smtClean="0"/>
              <a:t>ออกแบบด้วยการสร้างความแตกต่าง</a:t>
            </a:r>
          </a:p>
          <a:p>
            <a:pPr algn="thaiDist" eaLnBrk="1" hangingPunct="1"/>
            <a:r>
              <a:rPr lang="th-TH" sz="3200" dirty="0" smtClean="0"/>
              <a:t>ไม่เหมือนคนอื่นทำให้น่าสนใจได้ดีกว่า</a:t>
            </a:r>
          </a:p>
          <a:p>
            <a:pPr algn="thaiDist" eaLnBrk="1" hangingPunct="1"/>
            <a:r>
              <a:rPr lang="th-TH" sz="3200" dirty="0" smtClean="0"/>
              <a:t>มีคำวิจารณ์หรือ </a:t>
            </a:r>
            <a:r>
              <a:rPr lang="en-US" sz="3200" dirty="0" smtClean="0"/>
              <a:t>review </a:t>
            </a:r>
            <a:r>
              <a:rPr lang="th-TH" sz="3200" dirty="0" smtClean="0"/>
              <a:t>สินค้าจากผู้ใช้คนอื่น</a:t>
            </a:r>
          </a:p>
          <a:p>
            <a:pPr algn="thaiDist" eaLnBrk="1" hangingPunct="1"/>
            <a:r>
              <a:rPr lang="th-TH" sz="3200" dirty="0" smtClean="0"/>
              <a:t>สร้างระบบค้นหาสินค้าที่ใกล้เคียงกัน เช่น เว็บขายสินค้าประเภทหนังสือ</a:t>
            </a:r>
          </a:p>
          <a:p>
            <a:pPr algn="thaiDist" eaLnBrk="1" hangingPunct="1"/>
            <a:r>
              <a:rPr lang="th-TH" sz="3200" dirty="0" smtClean="0"/>
              <a:t>ใช้คอมพิวเตอร์จำลองภาพสามมิติให้เห็นรูปลักษณ์หรือสเป็คภายใน เช่น เว็บเกี่ยวกับรถยนต์</a:t>
            </a:r>
          </a:p>
          <a:p>
            <a:pPr algn="thaiDist" eaLnBrk="1" hangingPunct="1"/>
            <a:r>
              <a:rPr lang="th-TH" sz="3200" dirty="0" smtClean="0"/>
              <a:t>สร้างระบบช่วยเลือกรุ่น แบบ อุปกรณ์อื่นให้ลูกค้า เช่น เว็บขายคอมพิวเตอร์ประกอบ</a:t>
            </a:r>
          </a:p>
          <a:p>
            <a:pPr algn="thaiDist" eaLnBrk="1" hangingPunct="1"/>
            <a:r>
              <a:rPr lang="th-TH" sz="3200" dirty="0" smtClean="0"/>
              <a:t>ฯลฯ</a:t>
            </a:r>
            <a:endParaRPr lang="en-US" sz="3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9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1 : การออกแบบและจัดทำเว็บไซต์ (ต่อ)</a:t>
            </a:r>
            <a:endParaRPr lang="en-US" dirty="0"/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1524000"/>
            <a:ext cx="7485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43000" y="6096000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เว็บไซต์เกี่ยวกับรถยนต์ให้ลูกค้าเปรียบเทียบสีรถ</a:t>
            </a:r>
            <a:endParaRPr lang="en-US" sz="3200" b="1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algn="thaiDist" eaLnBrk="1" hangingPunct="1"/>
            <a:r>
              <a:rPr lang="th-TH" sz="3400" dirty="0" smtClean="0"/>
              <a:t>ลงประกาศตามกระดานข่าว</a:t>
            </a:r>
          </a:p>
          <a:p>
            <a:pPr lvl="1" algn="thaiDist" eaLnBrk="1" hangingPunct="1"/>
            <a:r>
              <a:rPr lang="th-TH" sz="3400" dirty="0" smtClean="0"/>
              <a:t>กระดานข่าวเป็นลักษณะของโปรแกรมบนเว็บที่สร้างขึ้นมาเพื่อแลกเปลี่ยนความคิดเห็นหรือสร้างประเด็นเนื้อหาเฉพาะกลุ่ม</a:t>
            </a:r>
          </a:p>
          <a:p>
            <a:pPr lvl="1" algn="thaiDist" eaLnBrk="1" hangingPunct="1"/>
            <a:r>
              <a:rPr lang="th-TH" sz="3400" dirty="0" smtClean="0"/>
              <a:t>สามารถทำได้ฟรี หรือหากมีอาจเสียค่าธรรมเนียมเพียงเล็กน้อย</a:t>
            </a:r>
          </a:p>
          <a:p>
            <a:pPr lvl="1" algn="thaiDist" eaLnBrk="1" hangingPunct="1"/>
            <a:r>
              <a:rPr lang="th-TH" sz="3400" dirty="0" smtClean="0"/>
              <a:t>นิยมพิมพ์เป็นข้อความ (</a:t>
            </a:r>
            <a:r>
              <a:rPr lang="en-US" sz="3400" dirty="0" smtClean="0"/>
              <a:t>text) </a:t>
            </a:r>
            <a:r>
              <a:rPr lang="th-TH" sz="3400" dirty="0" smtClean="0"/>
              <a:t>บอกถึงคุณสมบัติของสินค้าหรือบริการอย่างคร่าวๆ โดยผู้ให้บริการบางรายอาจยินยอมให้เผยแพร่รูปภาพตัวอย่างได้</a:t>
            </a:r>
            <a:endParaRPr lang="en-US" sz="3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 (ต่อ)</a:t>
            </a:r>
            <a:endParaRPr lang="en-US" dirty="0"/>
          </a:p>
        </p:txBody>
      </p:sp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14400"/>
            <a:ext cx="76327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600200" y="62738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ประกาศโฆษณาขายสินค้าบนกระดานข่าว</a:t>
            </a:r>
            <a:endParaRPr lang="en-US" sz="3200" b="1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 (ต่อ)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sz="3200" dirty="0" smtClean="0"/>
              <a:t>จัดทำป้ายโฆษณาออนไลน์</a:t>
            </a:r>
          </a:p>
          <a:p>
            <a:pPr lvl="1" algn="thaiDist" eaLnBrk="1" hangingPunct="1"/>
            <a:r>
              <a:rPr lang="th-TH" sz="3200" dirty="0" smtClean="0"/>
              <a:t>การเอารูปภาพบ่งบอกความหมายและอธิบายแนวคิดบางอย่างของตัวสินค้ามาสร้าง </a:t>
            </a:r>
            <a:r>
              <a:rPr lang="en-US" sz="3200" dirty="0" smtClean="0"/>
              <a:t>banner</a:t>
            </a:r>
          </a:p>
          <a:p>
            <a:pPr lvl="1" algn="thaiDist" eaLnBrk="1" hangingPunct="1"/>
            <a:r>
              <a:rPr lang="th-TH" sz="3200" dirty="0" smtClean="0"/>
              <a:t>พบเห็นได้หลายชนิด เช่น แบบยาวที่ติดตั้งไว้ส่วนบนและส่วนล่างของหน้าเว็บเพจ หรือแบบเล็กๆ ที่ติดไว้ส่วนกลางหรือด้านข้างของตัวเว็บ</a:t>
            </a:r>
          </a:p>
          <a:p>
            <a:pPr lvl="1" algn="thaiDist" eaLnBrk="1" hangingPunct="1"/>
            <a:r>
              <a:rPr lang="th-TH" sz="3200" dirty="0" smtClean="0"/>
              <a:t>ใช้เทคนิคแปลกๆเหมือนกับการสร้างป้ายโฆษณาจริง</a:t>
            </a:r>
          </a:p>
          <a:p>
            <a:pPr lvl="1" algn="thaiDist" eaLnBrk="1" hangingPunct="1"/>
            <a:r>
              <a:rPr lang="th-TH" sz="3200" dirty="0" smtClean="0"/>
              <a:t>อาจมีค่าใช้จ่ายที่สูงกว่าการลงโฆษณาผ่านกระดานข่าว</a:t>
            </a:r>
            <a:endParaRPr lang="en-US" sz="3200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5" y="5988050"/>
            <a:ext cx="57435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 (ต่อ)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sz="3400" dirty="0" smtClean="0"/>
              <a:t>สร้างโฆษณาผ่านอีเมล์</a:t>
            </a:r>
          </a:p>
          <a:p>
            <a:pPr lvl="1" algn="thaiDist" eaLnBrk="1" hangingPunct="1"/>
            <a:r>
              <a:rPr lang="th-TH" sz="3400" dirty="0" smtClean="0"/>
              <a:t>อาศัยการสร้างข้อความเอกสารคล้ายๆกับแผ่นพับหรือโบรชัวร์</a:t>
            </a:r>
          </a:p>
          <a:p>
            <a:pPr lvl="1" algn="thaiDist" eaLnBrk="1" hangingPunct="1">
              <a:buFont typeface="Wingdings 2" pitchFamily="18" charset="2"/>
              <a:buNone/>
            </a:pPr>
            <a:r>
              <a:rPr lang="th-TH" sz="3400" dirty="0" smtClean="0"/>
              <a:t>   เพื่อแจ้งข่าวสาร</a:t>
            </a:r>
          </a:p>
          <a:p>
            <a:pPr lvl="1" algn="thaiDist" eaLnBrk="1" hangingPunct="1"/>
            <a:r>
              <a:rPr lang="th-TH" sz="3400" dirty="0" smtClean="0"/>
              <a:t>ผู้ขายสินค้าจะรวบรวมรายชื่ออีเมล์ลูกค้าจำนวนมากและทำการส่งออกไปเป็นเอกสารเว็บในคราวเดียวกัน</a:t>
            </a:r>
          </a:p>
          <a:p>
            <a:pPr lvl="1" algn="thaiDist" eaLnBrk="1" hangingPunct="1"/>
            <a:r>
              <a:rPr lang="th-TH" sz="3400" dirty="0" smtClean="0"/>
              <a:t>อาจได้ผลไม่ดีนัก หากเป็นการส่งจดหมายโฆษณาสินค้าที่มีความถี่หรือบ่อยเกินไป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 (ต่อ)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25538"/>
            <a:ext cx="3711575" cy="5399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791200" y="4637088"/>
            <a:ext cx="2514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การใช้อีเมลล์เผยแพร่ข้อมูลเว็บ</a:t>
            </a:r>
            <a:endParaRPr lang="en-US" sz="3200" b="1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algn="thaiDi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h-TH" dirty="0" smtClean="0"/>
              <a:t>เผยแพร่ผ่านสื่ออื่นๆ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วิธีที่มีการใช้งานกันมาอย่างยาวนานและอาจให้ผลดีเช่นเดียวกัน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พบเห็นได้กับการเผยแพร่ผ่านสื่อวิทยุ โทรทัศน์หรือสื่ออื่นๆ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การใช้ภาพ สีสัน หรือข้อความมีการกระตุ้นให้เกิดความต้องการ ซื้อสินค้าหรือบริการ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อาจมีค่าใช้จ่ายที่สูงกว่าแบบอื่นๆ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 (ต่อ)</a:t>
            </a:r>
            <a:endParaRPr lang="en-US" dirty="0"/>
          </a:p>
        </p:txBody>
      </p:sp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714500"/>
            <a:ext cx="822166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295400" y="60198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โฆษณาเว็บไซต์บนรถโดยสารประจำทาง</a:t>
            </a:r>
            <a:endParaRPr lang="en-US" sz="3200" b="1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algn="thaiDi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h-TH" dirty="0" smtClean="0"/>
              <a:t>ลงทะเบียนกับผู้ให้บริการค้นหาข้อมูล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ผู้ให้บริการค้นหาข้อมูล (search engine) มีอยู่มากมาย เช่น Google, Yahoo, Lycos, Astalavista, Sanook หรือ Hunsa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อาศัยบริษัทตัวกลางที่ทำหน้าที่ดำเนินการให้แบบเสร็จสรรพและลงทะเบียนกับผู้ให้บริการได้เป็นจำนวนมาก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หรือแจ้งไปยังผู้ให้บริการค้นหาข้อมูลได้โดยตรง</a:t>
            </a:r>
          </a:p>
          <a:p>
            <a:pPr marL="640080" lvl="1" indent="-274320" algn="thaiDist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วิธีนี้อาจทำให้สินค้าเป็นที่รู้จักกับคนทั่วโลกได้ง่ายมากขึ้น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พาณิชย์อิเล็กทรอนิกส์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/>
          </a:bodyPr>
          <a:lstStyle/>
          <a:p>
            <a:r>
              <a:rPr lang="th-TH" b="1" dirty="0" smtClean="0"/>
              <a:t>พาณิชย์อิเล็กทรอนิกส์ คือ การดำเนินธุรกิจโดยใช้สื่ออิเล็กทรอนิกส์” (ศูนย์พัฒนาพาณิชย์อิเล็กทรอนิกส์, 2542)</a:t>
            </a:r>
          </a:p>
          <a:p>
            <a:r>
              <a:rPr lang="th-TH" b="1" dirty="0" smtClean="0"/>
              <a:t>พาณิชย์อิเล็กทรอนิกส์ คือ การผลิต การกระจาย การตลาด การขาย หรือการขนส่งผลิตภัณฑ์และบริการโดยใช้สื่ออิเล็กทรอนิกส์” (</a:t>
            </a:r>
            <a:r>
              <a:rPr lang="en-US" b="1" dirty="0" smtClean="0"/>
              <a:t>WTO, 1998)</a:t>
            </a:r>
            <a:endParaRPr lang="th-TH" b="1" dirty="0" smtClean="0"/>
          </a:p>
          <a:p>
            <a:r>
              <a:rPr lang="th-TH" b="1" dirty="0" smtClean="0"/>
              <a:t>พาณิชย์อิเล็กทรอนิกส์ คือ ธุรกรรมทุกประเภทที่เกี่ยวข้องกับกิจกรรมเชิงพาณิชย์ ทั้งในระดับองค์กรและส่วนบุคคล บนพื้นฐานของ การประมวลและการส่งข้อมูลดิจิทัลที่มีทั้งข้อความ เสียง และภาพ” (</a:t>
            </a:r>
            <a:r>
              <a:rPr lang="en-US" b="1" dirty="0" smtClean="0"/>
              <a:t>OECD, 1997)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ขั้นตอนที่ 2 : การโฆษณาเผยแพร่หรือให้ข้อมูล (ต่อ)</a:t>
            </a:r>
            <a:endParaRPr lang="en-US" dirty="0"/>
          </a:p>
        </p:txBody>
      </p:sp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24000"/>
            <a:ext cx="87899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676400" y="6553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>
              <a:latin typeface="Tw Cen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3 : การทำรายการซื้อขาย</a:t>
            </a:r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/>
            <a:r>
              <a:rPr lang="th-TH" dirty="0" smtClean="0"/>
              <a:t>ประกอบด้วยการทำรายการสั่งซื้อหรือ </a:t>
            </a:r>
            <a:r>
              <a:rPr lang="en-US" dirty="0" smtClean="0"/>
              <a:t>order</a:t>
            </a:r>
          </a:p>
          <a:p>
            <a:pPr algn="thaiDist" eaLnBrk="1" hangingPunct="1"/>
            <a:r>
              <a:rPr lang="th-TH" dirty="0" smtClean="0"/>
              <a:t>บางแห่งมีระบบที่เรียกว่า รถเข็นสินค้า (</a:t>
            </a:r>
            <a:r>
              <a:rPr lang="en-US" dirty="0" smtClean="0"/>
              <a:t>shopping cart)</a:t>
            </a:r>
          </a:p>
          <a:p>
            <a:pPr algn="thaiDist" eaLnBrk="1" hangingPunct="1"/>
            <a:r>
              <a:rPr lang="th-TH" dirty="0" smtClean="0"/>
              <a:t>รองรับการชำระเงินหลายๆ แบบ ที่นิยมมากเช่น บัตรเครดิต</a:t>
            </a:r>
          </a:p>
          <a:p>
            <a:pPr algn="thaiDist" eaLnBrk="1" hangingPunct="1"/>
            <a:r>
              <a:rPr lang="th-TH" dirty="0" smtClean="0"/>
              <a:t>เพื่อให้ระบบน่าเชื่อถือ อาจต้องเข้ารหัสข้อมูลที่รับส่งด้วย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3 : การทำรายการซื้อขาย (ต่อ)</a:t>
            </a:r>
            <a:endParaRPr lang="en-US" smtClean="0"/>
          </a:p>
        </p:txBody>
      </p:sp>
      <p:pic>
        <p:nvPicPr>
          <p:cNvPr id="4505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438" y="1470025"/>
            <a:ext cx="587692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3 : การทำรายการซื้อขาย (ต่อ)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algn="thaiDist" eaLnBrk="1" hangingPunct="1"/>
            <a:r>
              <a:rPr lang="th-TH" sz="2600" dirty="0" smtClean="0"/>
              <a:t>วัตถุประสงค์ของการเข้ารหัสข้อมูล</a:t>
            </a:r>
          </a:p>
          <a:p>
            <a:pPr lvl="1" algn="thaiDist" eaLnBrk="1" hangingPunct="1"/>
            <a:r>
              <a:rPr lang="th-TH" sz="2600" dirty="0" smtClean="0"/>
              <a:t>รักษาความลับ</a:t>
            </a:r>
          </a:p>
          <a:p>
            <a:pPr lvl="2" algn="thaiDist" eaLnBrk="1" hangingPunct="1"/>
            <a:r>
              <a:rPr lang="th-TH" sz="2600" dirty="0" smtClean="0"/>
              <a:t>คือการป้องกันการดักอ่านข้อมูลโดยไม่ได้รับอนุญาต ผู้ซื้อและผู้ขายจริงเพียงเท่านั้นจะทำ การติดต่อกันได้</a:t>
            </a:r>
          </a:p>
          <a:p>
            <a:pPr lvl="1" algn="thaiDist" eaLnBrk="1" hangingPunct="1"/>
            <a:r>
              <a:rPr lang="th-TH" sz="2600" dirty="0" smtClean="0"/>
              <a:t>พิสูจน์ทราบตัวตนจริงๆเชื่อถือได้</a:t>
            </a:r>
          </a:p>
          <a:p>
            <a:pPr lvl="2" algn="thaiDist" eaLnBrk="1" hangingPunct="1"/>
            <a:r>
              <a:rPr lang="th-TH" sz="2600" dirty="0" smtClean="0"/>
              <a:t>คือถูกต้องตรงกัน ผู้ใดมาเปลี่ยนแปลงแก้ไขไม่ได้ หากมีการแก้ ก็สามารถทราบได้ทันทีเพราะผู้ที่แอบแก้ไขข้อมูลนั้น จะไม่สามารถเข้ารหัสใหม่ให้เหมือนเดิมได้</a:t>
            </a:r>
          </a:p>
          <a:p>
            <a:pPr lvl="1" algn="thaiDist" eaLnBrk="1" hangingPunct="1"/>
            <a:r>
              <a:rPr lang="th-TH" sz="2600" dirty="0" smtClean="0"/>
              <a:t>ของทั้งผู้ซื้อและผู้ขาย</a:t>
            </a:r>
          </a:p>
          <a:p>
            <a:pPr lvl="2" algn="thaiDist" eaLnBrk="1" hangingPunct="1"/>
            <a:r>
              <a:rPr lang="th-TH" sz="2600" dirty="0" smtClean="0"/>
              <a:t>คือยืนยันว่าผู้ซื้อหรือผู้ขายเป็นผู้ทำการเข้ารหัสและส่งเอกสารนี้ออกมาจริงๆ เมื่อผู้ซื้อได้ทำการสั่งซื้อไป ผู้ขายเองจะไม่ส่งของหรือเปลี่ยนแปลงราคาภายหลังไม่ได้</a:t>
            </a:r>
            <a:endParaRPr lang="en-US" sz="26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3 : การทำรายการซื้อขาย (ต่อ)</a:t>
            </a:r>
            <a:endParaRPr lang="en-US" smtClean="0"/>
          </a:p>
        </p:txBody>
      </p:sp>
      <p:pic>
        <p:nvPicPr>
          <p:cNvPr id="4710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89038"/>
            <a:ext cx="7704138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3 : การทำรายการซื้อขาย (ต่อ)</a:t>
            </a:r>
            <a:endParaRPr lang="en-US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164387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752600" y="60960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ตัวอย่างตัวกลางรับชำระเงินด้วยบัตรเครดิต</a:t>
            </a:r>
            <a:endParaRPr lang="en-US" sz="3200" b="1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4 : การส่งมอบสินค้า</a:t>
            </a:r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thaiDist" eaLnBrk="1" hangingPunct="1">
              <a:lnSpc>
                <a:spcPct val="80000"/>
              </a:lnSpc>
            </a:pPr>
            <a:r>
              <a:rPr lang="th-TH" dirty="0" smtClean="0"/>
              <a:t> สินค้าที่จะจัดส่งได้แบ่งเป็น 2 ประเภทใหญ่ๆ ดังนี้</a:t>
            </a:r>
          </a:p>
          <a:p>
            <a:pPr lvl="1" algn="thaiDist" eaLnBrk="1" hangingPunct="1">
              <a:lnSpc>
                <a:spcPct val="80000"/>
              </a:lnSpc>
            </a:pPr>
            <a:r>
              <a:rPr lang="th-TH" dirty="0" smtClean="0"/>
              <a:t>สินค้าที่จับต้องได้ (hard goods)</a:t>
            </a:r>
          </a:p>
          <a:p>
            <a:pPr lvl="2" algn="thaiDist" eaLnBrk="1" hangingPunct="1">
              <a:lnSpc>
                <a:spcPct val="80000"/>
              </a:lnSpc>
            </a:pPr>
            <a:r>
              <a:rPr lang="th-TH" dirty="0" smtClean="0"/>
              <a:t>สินค้าที่จัดอยู่ในกลุ่มที่มีตัวตนและจับต้องได้ เช่น หนังสือ เสื้อผ้า รองเท้า</a:t>
            </a:r>
            <a:r>
              <a:rPr lang="en-US" dirty="0" smtClean="0"/>
              <a:t> </a:t>
            </a:r>
            <a:r>
              <a:rPr lang="th-TH" dirty="0" smtClean="0"/>
              <a:t>เครื่องประดับ สินค้าหัตถกรรม</a:t>
            </a:r>
          </a:p>
          <a:p>
            <a:pPr lvl="1" algn="thaiDist" eaLnBrk="1" hangingPunct="1">
              <a:lnSpc>
                <a:spcPct val="80000"/>
              </a:lnSpc>
            </a:pPr>
            <a:r>
              <a:rPr lang="th-TH" dirty="0" smtClean="0"/>
              <a:t>สินค้าที่จับต้องไม่ได้ (soft goods)</a:t>
            </a:r>
          </a:p>
          <a:p>
            <a:pPr lvl="2" algn="thaiDist" eaLnBrk="1" hangingPunct="1">
              <a:lnSpc>
                <a:spcPct val="80000"/>
              </a:lnSpc>
            </a:pPr>
            <a:r>
              <a:rPr lang="th-TH" dirty="0" smtClean="0"/>
              <a:t>เป็นสินค้าที่อยู่ในรูปดิจิตอล เช่น ข้อมูลข่าวสาร เพลง รูปภาพ เอกสารอิเล็กทรอนิกส์ หรือซอฟต์แวร์คอมพิวเตอร์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4 : การส่งมอบสินค้า (ต่อ)</a:t>
            </a:r>
            <a:endParaRPr 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dirty="0" smtClean="0"/>
              <a:t>การจัดส่งสินค้าแบบจับต้องได้ (</a:t>
            </a:r>
            <a:r>
              <a:rPr lang="en-US" dirty="0" smtClean="0"/>
              <a:t>hard goods)</a:t>
            </a:r>
            <a:endParaRPr lang="th-TH" dirty="0" smtClean="0"/>
          </a:p>
          <a:p>
            <a:pPr lvl="1" eaLnBrk="1" hangingPunct="1">
              <a:lnSpc>
                <a:spcPct val="90000"/>
              </a:lnSpc>
            </a:pPr>
            <a:r>
              <a:rPr lang="th-TH" dirty="0" smtClean="0"/>
              <a:t>อาศัยวิธีการส่งสินค้าตามปกติทั่วไป เช่น ระบบไปรษณีย์ ทางเรือ อากาศ</a:t>
            </a:r>
          </a:p>
          <a:p>
            <a:pPr lvl="1" eaLnBrk="1" hangingPunct="1">
              <a:lnSpc>
                <a:spcPct val="90000"/>
              </a:lnSpc>
            </a:pPr>
            <a:r>
              <a:rPr lang="th-TH" dirty="0" smtClean="0"/>
              <a:t>มีผู้ให้บริการหลายราย เช่น การสื่อสารแห่งประเทศไทยหรือ กสท. (ถูกและประหยัด)</a:t>
            </a:r>
          </a:p>
          <a:p>
            <a:pPr lvl="1" eaLnBrk="1" hangingPunct="1">
              <a:lnSpc>
                <a:spcPct val="90000"/>
              </a:lnSpc>
            </a:pPr>
            <a:r>
              <a:rPr lang="th-TH" dirty="0" smtClean="0"/>
              <a:t>หากต้องการเร่งด่วนและเร็ว อาจเลือกใช้ผู้ให้บริการรายอื่น เช่น</a:t>
            </a:r>
            <a:r>
              <a:rPr lang="en-US" dirty="0" smtClean="0"/>
              <a:t> </a:t>
            </a:r>
            <a:r>
              <a:rPr lang="th-TH" dirty="0" smtClean="0"/>
              <a:t>FedEX, DHL หรือ 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4 : การส่งมอบสินค้า (ต่อ)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h-TH" dirty="0" smtClean="0"/>
              <a:t>การจัดส่งสินค้าแบบจับต้องไม่ได้ (</a:t>
            </a:r>
            <a:r>
              <a:rPr lang="en-US" dirty="0" smtClean="0"/>
              <a:t>soft goods)</a:t>
            </a:r>
            <a:endParaRPr lang="th-TH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อาจใช้วิธีให้ลูกค้าดาวน์โหลด เช่น ซอฟท์แวร์ทางคอมพิวเตอร์เพลง หรือไฟล์ภาพ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ผู้ขายอาจมีการจำกัดจำนวนครั้งในการดาวน์โหลด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สินค้าบางอย่างอาจให้ดาวน์โหลดได้เฉพาะสมาชิกเท่านั้นซึ่งอาจมีค่าธรรมเนียมที่เรียกเก็บเพิ่ม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th-TH" dirty="0" smtClean="0"/>
              <a:t>หากไฟล์มีขนาดใหญ่มาก บางรายอาจทำเป็นแผ่น </a:t>
            </a:r>
            <a:r>
              <a:rPr lang="en-US" dirty="0" smtClean="0"/>
              <a:t>CD </a:t>
            </a:r>
            <a:r>
              <a:rPr lang="th-TH" dirty="0" smtClean="0"/>
              <a:t>และส่งทางไปรษณีย์แทนได้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5 : การบริการหลังการขาย</a:t>
            </a:r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th-TH" dirty="0" smtClean="0"/>
              <a:t>นิยมใช้กับสินค้าที่มีขั้นตอนการใช้ที่ยุ่งยาก ซับซ้อน</a:t>
            </a:r>
          </a:p>
          <a:p>
            <a:pPr eaLnBrk="1" hangingPunct="1"/>
            <a:r>
              <a:rPr lang="th-TH" dirty="0" smtClean="0"/>
              <a:t>ไม่สามารถทำความเข้าใจได้โดยทันที</a:t>
            </a:r>
          </a:p>
          <a:p>
            <a:pPr eaLnBrk="1" hangingPunct="1"/>
            <a:r>
              <a:rPr lang="th-TH" dirty="0" smtClean="0"/>
              <a:t>ช่วยแก้ไขปัญหาเบื้องต้นให้กับลูกค้าได้เป็นอย่างดี</a:t>
            </a:r>
          </a:p>
          <a:p>
            <a:pPr eaLnBrk="1" hangingPunct="1"/>
            <a:r>
              <a:rPr lang="th-TH" dirty="0" smtClean="0"/>
              <a:t>ทำได้โดยจัดตั้งเป็นศูนย์บริการลูกค้าหรือ </a:t>
            </a:r>
            <a:r>
              <a:rPr lang="en-US" dirty="0" smtClean="0"/>
              <a:t>call center</a:t>
            </a:r>
          </a:p>
          <a:p>
            <a:pPr eaLnBrk="1" hangingPunct="1"/>
            <a:r>
              <a:rPr lang="th-TH" dirty="0" smtClean="0"/>
              <a:t>บริษัทอาจสร้างระบบปัญหาถามบ่อยหรือ </a:t>
            </a:r>
            <a:r>
              <a:rPr lang="en-US" dirty="0" smtClean="0"/>
              <a:t>FAQ</a:t>
            </a:r>
            <a:r>
              <a:rPr lang="th-TH" dirty="0" smtClean="0"/>
              <a:t> </a:t>
            </a:r>
            <a:r>
              <a:rPr lang="en-US" dirty="0" smtClean="0"/>
              <a:t>(Frequency Ask Question)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7158" y="3571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E-Business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3214710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/>
              <a:t>หมายถึง</a:t>
            </a:r>
            <a:r>
              <a:rPr lang="en-US" dirty="0" smtClean="0"/>
              <a:t> </a:t>
            </a:r>
            <a:r>
              <a:rPr lang="th-TH" dirty="0" smtClean="0"/>
              <a:t>การดำเนินธุรกรรมใดๆ ผ่านสื่ออิเล็กทรอนิกส์ ที่มิใช่แค่เพียงการซื้อขายสินค้าหรือบริการต่างๆ บนอินเตอร์เน็ตเท่านั้น แต่ได้รวมถึงการดิเนินธุรกรรมผ่านสื่ออิเล็กทรอนิกส์ทั้งหลาย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ขั้นตอนที่ 5 : การบริการหลังการขาย (ต่อ)</a:t>
            </a:r>
            <a:endParaRPr lang="en-US" smtClean="0"/>
          </a:p>
        </p:txBody>
      </p:sp>
      <p:pic>
        <p:nvPicPr>
          <p:cNvPr id="5325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71588"/>
            <a:ext cx="7210425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124200"/>
            <a:ext cx="4191000" cy="990600"/>
          </a:xfrm>
        </p:spPr>
        <p:txBody>
          <a:bodyPr>
            <a:noAutofit/>
          </a:bodyPr>
          <a:lstStyle/>
          <a:p>
            <a:r>
              <a:rPr lang="en-US" sz="9600" dirty="0" smtClean="0"/>
              <a:t>The End</a:t>
            </a:r>
            <a:endParaRPr lang="en-US" sz="9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dhesivesmag.com/ASI/2001/02/Files/Images/9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23664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82" y="214290"/>
            <a:ext cx="87154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คุณสมบัติ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</a:t>
            </a:r>
            <a: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ประการของเทคโนโลยี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E-Commerce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429652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800" b="1" dirty="0" smtClean="0"/>
              <a:t> การมีอยู่ทั่วทุกหนแห่ง </a:t>
            </a:r>
            <a:r>
              <a:rPr lang="en-US" sz="2800" b="1" dirty="0" smtClean="0"/>
              <a:t>(Ubiquity)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th-TH" sz="2800" b="1" dirty="0" smtClean="0"/>
              <a:t>ขอบเขตครอบคลุมทั่วโลก </a:t>
            </a:r>
            <a:r>
              <a:rPr lang="en-US" sz="2800" b="1" dirty="0" smtClean="0"/>
              <a:t>(Global Reach)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th-TH" sz="2800" b="1" dirty="0" smtClean="0"/>
              <a:t>มาตรฐานระดับสากลในด้านระบบสื่อสาร </a:t>
            </a:r>
            <a:r>
              <a:rPr lang="en-US" sz="2800" b="1" dirty="0" smtClean="0"/>
              <a:t>(Universal Standards)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th-TH" sz="2800" b="1" dirty="0" smtClean="0"/>
              <a:t>ความสมบูรณ์ในข่าวสาร </a:t>
            </a:r>
            <a:r>
              <a:rPr lang="en-US" sz="2800" b="1" dirty="0" smtClean="0"/>
              <a:t>(Richness)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th-TH" sz="2800" b="1" dirty="0" smtClean="0"/>
              <a:t>ความสามารถในการโต้ตอบระหว่างกัน </a:t>
            </a:r>
            <a:r>
              <a:rPr lang="en-US" sz="2800" b="1" dirty="0" smtClean="0"/>
              <a:t>(Interactivity)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th-TH" sz="2800" b="1" dirty="0" smtClean="0"/>
              <a:t>ความหนาแน่นของสารสนเทศ </a:t>
            </a:r>
            <a:r>
              <a:rPr lang="en-US" sz="2800" b="1" dirty="0" smtClean="0"/>
              <a:t>(Information Density)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th-TH" sz="2800" b="1" dirty="0" smtClean="0"/>
              <a:t>ความเป็นเฉพาะตัวและการปรับแต่งตามแต่ละบุคคล </a:t>
            </a:r>
            <a:r>
              <a:rPr lang="en-US" sz="2800" b="1" dirty="0"/>
              <a:t> </a:t>
            </a:r>
            <a:r>
              <a:rPr lang="en-US" sz="2800" b="1" dirty="0" smtClean="0"/>
              <a:t>(Personalization/Customization)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b="1" dirty="0"/>
              <a:t> </a:t>
            </a:r>
            <a:r>
              <a:rPr lang="th-TH" sz="2800" b="1" dirty="0" smtClean="0"/>
              <a:t>ก่อนเกิดเทคโนโลยีทางสังคม </a:t>
            </a:r>
            <a:r>
              <a:rPr lang="en-US" sz="2800" b="1" dirty="0" smtClean="0"/>
              <a:t>(Social Technology)</a:t>
            </a: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E-Commerce cycle</a:t>
            </a:r>
            <a:endParaRPr lang="en-US" dirty="0"/>
          </a:p>
        </p:txBody>
      </p:sp>
      <p:pic>
        <p:nvPicPr>
          <p:cNvPr id="1028" name="Picture 4" descr="http://onlineoneclick.com/wp-content/uploads/2014/06/e-comme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001000" cy="482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h-TH" smtClean="0"/>
              <a:t>พาณิชย์อิเล็กทรอนิกส์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E-Commerce </a:t>
            </a:r>
            <a:r>
              <a:rPr lang="th-TH" dirty="0" smtClean="0"/>
              <a:t>หรือพาณิชย์อิเล็กทรอนิกส์</a:t>
            </a:r>
          </a:p>
          <a:p>
            <a:pPr eaLnBrk="1" hangingPunct="1"/>
            <a:r>
              <a:rPr lang="th-TH" dirty="0" smtClean="0"/>
              <a:t>รูปแบบการทำธุรกรรมซื้อ-ขาย แลกเปลี่ยนสินค้าหรือบริการต่างๆ</a:t>
            </a:r>
            <a:r>
              <a:rPr lang="en-US" dirty="0" smtClean="0"/>
              <a:t> </a:t>
            </a:r>
            <a:r>
              <a:rPr lang="th-TH" dirty="0" smtClean="0"/>
              <a:t>ระหว่างผู้ซื้อและผู้ขาย โดยผ่านช่องทางการจำหน่ายด้วยระบบอิเล็กทรอนิกส์และคอมพิวเตอร์</a:t>
            </a:r>
            <a:endParaRPr 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267200"/>
            <a:ext cx="71818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535</TotalTime>
  <Words>2027</Words>
  <Application>Microsoft Office PowerPoint</Application>
  <PresentationFormat>On-screen Show (4:3)</PresentationFormat>
  <Paragraphs>189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Median</vt:lpstr>
      <vt:lpstr>พาณิชย์อิเล็กทรอนิกส์</vt:lpstr>
      <vt:lpstr>เนื้อหา</vt:lpstr>
      <vt:lpstr>คือการดำเนินธุรกรรมทางการค้าผ่านสื่ออิเล็กทรอนิกส์ ที่เกี่ยวข้องกับกระบวนการซื้อสินค้า ขายสินค้า จัดส่งสินค้า การแลกเปลี่ยนสินค้า/บริการ หรือสารสนเทศผ่านอินเตอร์เน็ต</vt:lpstr>
      <vt:lpstr>พาณิชย์อิเล็กทรอนิกส์</vt:lpstr>
      <vt:lpstr>หมายถึง การดำเนินธุรกรรมใดๆ ผ่านสื่ออิเล็กทรอนิกส์ ที่มิใช่แค่เพียงการซื้อขายสินค้าหรือบริการต่างๆ บนอินเตอร์เน็ตเท่านั้น แต่ได้รวมถึงการดิเนินธุรกรรมผ่านสื่ออิเล็กทรอนิกส์ทั้งหลาย </vt:lpstr>
      <vt:lpstr>Slide 6</vt:lpstr>
      <vt:lpstr>Slide 7</vt:lpstr>
      <vt:lpstr>E-Commerce cycle</vt:lpstr>
      <vt:lpstr>พาณิชย์อิเล็กทรอนิกส์</vt:lpstr>
      <vt:lpstr>การแลกเปลี่ยนข้อมูลอิเล็กทรอนิกส์ (EDI)</vt:lpstr>
      <vt:lpstr>วิวัฒนาการของพาณิชย์อิเล็กทรอนิกส์</vt:lpstr>
      <vt:lpstr>วิวัฒนาการของพาณิชย์อิเล็กทรอนิกส์ (ต่อ)</vt:lpstr>
      <vt:lpstr>โปรแกรมสำหรับดูข้อมูลผ่านอินเทอร์เน็ต</vt:lpstr>
      <vt:lpstr>รูปแบบของพาณิชย์อิเล็กทรอนิกส์</vt:lpstr>
      <vt:lpstr>แบบธุรกิจกับธุรกิจ (B2B : Business-to-Business)</vt:lpstr>
      <vt:lpstr>แบบธุรกิจกับธุรกิจ (ต่อ)</vt:lpstr>
      <vt:lpstr>แบบผู้บริโภคกับผู้บริโภค (C2C : Consumer-to-Consumer)</vt:lpstr>
      <vt:lpstr>แบบผู้บริโภคกับผู้บริโภค (ต่อ)</vt:lpstr>
      <vt:lpstr>แบบธุรกิจกับผู้บริโภค (B2C : Business-to-Consumer)</vt:lpstr>
      <vt:lpstr>แบบธุรกิจกับผู้บริโภค (ต่อ)</vt:lpstr>
      <vt:lpstr>รัฐบาลอิเล็กทรอนิกส์ ( E-Government)</vt:lpstr>
      <vt:lpstr>ประตูสู่การบริการภาครัฐหรือ TGW (thailand gateway)</vt:lpstr>
      <vt:lpstr>ขั้นตอนการค้าแบบพาณิชย์อิเล็กทรอนิกส์</vt:lpstr>
      <vt:lpstr>ขั้นตอนที่ 1 : การออกแบบและจัดทำเว็บไซต์</vt:lpstr>
      <vt:lpstr>ขั้นตอนที่ 1 : การออกแบบและจัดทำเว็บไซต์ (ต่อ)</vt:lpstr>
      <vt:lpstr>ขั้นตอนที่ 1 : การออกแบบและจัดทำเว็บไซต์ (ต่อ)</vt:lpstr>
      <vt:lpstr>ขั้นตอนที่ 1 : การออกแบบและจัดทำเว็บไซต์ (ต่อ)</vt:lpstr>
      <vt:lpstr>ขั้นตอนที่ 1 : การออกแบบและจัดทำเว็บไซต์ (ต่อ)</vt:lpstr>
      <vt:lpstr>ขั้นตอนที่ 1 : การออกแบบและจัดทำเว็บไซต์ (ต่อ)</vt:lpstr>
      <vt:lpstr>ขั้นตอนที่ 1 : การออกแบบและจัดทำเว็บไซต์ (ต่อ)</vt:lpstr>
      <vt:lpstr>ขั้นตอนที่ 1 : การออกแบบและจัดทำเว็บไซต์ (ต่อ)</vt:lpstr>
      <vt:lpstr>ขั้นตอนที่ 2 : การโฆษณาเผยแพร่หรือให้ข้อมูล</vt:lpstr>
      <vt:lpstr>ขั้นตอนที่ 2 : การโฆษณาเผยแพร่หรือให้ข้อมูล (ต่อ)</vt:lpstr>
      <vt:lpstr>ขั้นตอนที่ 2 : การโฆษณาเผยแพร่หรือให้ข้อมูล (ต่อ)</vt:lpstr>
      <vt:lpstr>ขั้นตอนที่ 2 : การโฆษณาเผยแพร่หรือให้ข้อมูล (ต่อ)</vt:lpstr>
      <vt:lpstr>ขั้นตอนที่ 2 : การโฆษณาเผยแพร่หรือให้ข้อมูล (ต่อ)</vt:lpstr>
      <vt:lpstr>ขั้นตอนที่ 2 : การโฆษณาเผยแพร่หรือให้ข้อมูล (ต่อ)</vt:lpstr>
      <vt:lpstr>ขั้นตอนที่ 2 : การโฆษณาเผยแพร่หรือให้ข้อมูล (ต่อ)</vt:lpstr>
      <vt:lpstr>ขั้นตอนที่ 2 : การโฆษณาเผยแพร่หรือให้ข้อมูล (ต่อ)</vt:lpstr>
      <vt:lpstr>ขั้นตอนที่ 2 : การโฆษณาเผยแพร่หรือให้ข้อมูล (ต่อ)</vt:lpstr>
      <vt:lpstr>ขั้นตอนที่ 3 : การทำรายการซื้อขาย</vt:lpstr>
      <vt:lpstr>ขั้นตอนที่ 3 : การทำรายการซื้อขาย (ต่อ)</vt:lpstr>
      <vt:lpstr>ขั้นตอนที่ 3 : การทำรายการซื้อขาย (ต่อ)</vt:lpstr>
      <vt:lpstr>ขั้นตอนที่ 3 : การทำรายการซื้อขาย (ต่อ)</vt:lpstr>
      <vt:lpstr>ขั้นตอนที่ 3 : การทำรายการซื้อขาย (ต่อ)</vt:lpstr>
      <vt:lpstr>ขั้นตอนที่ 4 : การส่งมอบสินค้า</vt:lpstr>
      <vt:lpstr>ขั้นตอนที่ 4 : การส่งมอบสินค้า (ต่อ)</vt:lpstr>
      <vt:lpstr>ขั้นตอนที่ 4 : การส่งมอบสินค้า (ต่อ)</vt:lpstr>
      <vt:lpstr>ขั้นตอนที่ 5 : การบริการหลังการขาย</vt:lpstr>
      <vt:lpstr>ขั้นตอนที่ 5 : การบริการหลังการขาย (ต่อ)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พาณิชย์อิเล็กทรอนิกส์</dc:title>
  <dc:creator>x64bits</dc:creator>
  <cp:lastModifiedBy>suwitchan kaewsuwan</cp:lastModifiedBy>
  <cp:revision>48</cp:revision>
  <dcterms:created xsi:type="dcterms:W3CDTF">2011-09-05T13:39:10Z</dcterms:created>
  <dcterms:modified xsi:type="dcterms:W3CDTF">2015-01-23T08:02:30Z</dcterms:modified>
</cp:coreProperties>
</file>